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1.xml"/><Relationship Id="rId21" Type="http://schemas.openxmlformats.org/officeDocument/2006/relationships/customXml" Target="../customXml/item2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7" Type="http://schemas.openxmlformats.org/officeDocument/2006/relationships/slide" Target="slides/slide3.xml"/><Relationship Id="rId2" Type="http://schemas.openxmlformats.org/officeDocument/2006/relationships/presProps" Target="presProps.xml"/><Relationship Id="rId16" Type="http://schemas.openxmlformats.org/officeDocument/2006/relationships/slide" Target="slides/slide12.xml"/><Relationship Id="rId20" Type="http://schemas.openxmlformats.org/officeDocument/2006/relationships/customXml" Target="../customXml/item1.xml"/><Relationship Id="rId11" Type="http://schemas.openxmlformats.org/officeDocument/2006/relationships/slide" Target="slides/slide7.xml"/><Relationship Id="rId1" Type="http://schemas.openxmlformats.org/officeDocument/2006/relationships/theme" Target="theme/theme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7393e09a9_0_1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g57393e09a9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7393e09a9_0_1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g57393e09a9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57393e09a9_0_14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g57393e09a9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7393e09a9_0_14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g57393e09a9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583dce12f5_0_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6" name="Google Shape;186;g583dce12f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83dce12f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583dce12f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cfbf56a24_0_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g3cfbf56a2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7393e09a9_0_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g57393e09a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7393e09a9_0_7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g57393e09a9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a3c6923e7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g5a3c6923e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7393e09a9_0_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g57393e09a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7393e09a9_0_9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g57393e09a9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cfd02101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cfd02101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57393e09a9_0_10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g57393e09a9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png"/><Relationship Id="rId4" Type="http://schemas.openxmlformats.org/officeDocument/2006/relationships/hyperlink" Target="mailto:express@rate-fast.com" TargetMode="External"/><Relationship Id="rId5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hyperlink" Target="https://blog.rate-fast.com/rfx_pricing/genex" TargetMode="External"/><Relationship Id="rId5" Type="http://schemas.openxmlformats.org/officeDocument/2006/relationships/hyperlink" Target="https://blog.rate-fast.com/rfx_pricing/genex" TargetMode="External"/><Relationship Id="rId6" Type="http://schemas.openxmlformats.org/officeDocument/2006/relationships/image" Target="../media/image5.png"/><Relationship Id="rId7" Type="http://schemas.openxmlformats.org/officeDocument/2006/relationships/image" Target="../media/image8.png"/><Relationship Id="rId8" Type="http://schemas.openxmlformats.org/officeDocument/2006/relationships/image" Target="../media/image1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hyperlink" Target="https://rate-fast.com/injury/lmw" TargetMode="External"/><Relationship Id="rId5" Type="http://schemas.openxmlformats.org/officeDocument/2006/relationships/image" Target="../media/image9.jpg"/><Relationship Id="rId6" Type="http://schemas.openxmlformats.org/officeDocument/2006/relationships/image" Target="../media/image5.png"/><Relationship Id="rId7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0.jpg"/><Relationship Id="rId6" Type="http://schemas.openxmlformats.org/officeDocument/2006/relationships/image" Target="../media/image5.png"/><Relationship Id="rId7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openxmlformats.org/officeDocument/2006/relationships/image" Target="../media/image11.jpg"/><Relationship Id="rId5" Type="http://schemas.openxmlformats.org/officeDocument/2006/relationships/image" Target="../media/image5.png"/><Relationship Id="rId6" Type="http://schemas.openxmlformats.org/officeDocument/2006/relationships/image" Target="../media/image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Relationship Id="rId4" Type="http://schemas.openxmlformats.org/officeDocument/2006/relationships/hyperlink" Target="mailto:c.hall@rate-fast.com" TargetMode="External"/><Relationship Id="rId5" Type="http://schemas.openxmlformats.org/officeDocument/2006/relationships/hyperlink" Target="mailto:express@rate-fast.com" TargetMode="External"/><Relationship Id="rId6" Type="http://schemas.openxmlformats.org/officeDocument/2006/relationships/hyperlink" Target="http://www.genexratefast.com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hyperlink" Target="http://www.ratefastmmi.com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genexratefast.com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8.png"/><Relationship Id="rId6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3187" y="574725"/>
            <a:ext cx="4017649" cy="14486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idx="4294967295" type="ctrTitle"/>
          </p:nvPr>
        </p:nvSpPr>
        <p:spPr>
          <a:xfrm>
            <a:off x="-25" y="2296625"/>
            <a:ext cx="91440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lang="en" sz="3000">
                <a:solidFill>
                  <a:srgbClr val="0E80C7"/>
                </a:solidFill>
              </a:rPr>
              <a:t>For Case Management</a:t>
            </a:r>
            <a:endParaRPr b="1" i="0" sz="3000" u="none" cap="none" strike="noStrike">
              <a:solidFill>
                <a:srgbClr val="0E80C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>
            <p:ph idx="4294967295" type="ctrTitle"/>
          </p:nvPr>
        </p:nvSpPr>
        <p:spPr>
          <a:xfrm>
            <a:off x="0" y="4657875"/>
            <a:ext cx="9144000" cy="479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E80C7"/>
                </a:solidFill>
              </a:rPr>
              <a:t>(707) 304-7150</a:t>
            </a:r>
            <a:r>
              <a:rPr lang="en" sz="1400"/>
              <a:t>                                                                                                                      </a:t>
            </a:r>
            <a:r>
              <a:rPr lang="en" sz="1400" u="sng">
                <a:solidFill>
                  <a:schemeClr val="accent5"/>
                </a:solidFill>
                <a:hlinkClick r:id="rId4"/>
              </a:rPr>
              <a:t>express@rate-fast.com</a:t>
            </a:r>
            <a:endParaRPr b="1" sz="1400">
              <a:solidFill>
                <a:srgbClr val="0E80C7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81375" y="3306025"/>
            <a:ext cx="2181225" cy="62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/>
          <p:nvPr>
            <p:ph type="ctrTitle"/>
          </p:nvPr>
        </p:nvSpPr>
        <p:spPr>
          <a:xfrm>
            <a:off x="0" y="0"/>
            <a:ext cx="9144000" cy="10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lang="en" sz="3000">
                <a:solidFill>
                  <a:srgbClr val="0E80C7"/>
                </a:solidFill>
              </a:rPr>
              <a:t>Step 2. Obtain Authorization</a:t>
            </a:r>
            <a:endParaRPr b="1" i="0" sz="3000" u="none" cap="none" strike="noStrike">
              <a:solidFill>
                <a:srgbClr val="0E80C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8124" y="4757873"/>
            <a:ext cx="1312150" cy="36492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2"/>
          <p:cNvSpPr txBox="1"/>
          <p:nvPr/>
        </p:nvSpPr>
        <p:spPr>
          <a:xfrm>
            <a:off x="3114675" y="1066150"/>
            <a:ext cx="6015600" cy="37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b="1" lang="en" sz="2000">
                <a:solidFill>
                  <a:schemeClr val="dk1"/>
                </a:solidFill>
              </a:rPr>
              <a:t>Complete</a:t>
            </a:r>
            <a:r>
              <a:rPr b="1" lang="en" sz="2000"/>
              <a:t> the cover sheet, which includes:</a:t>
            </a:r>
            <a:endParaRPr b="1" sz="2000"/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b="1" lang="en" sz="2000"/>
              <a:t>Authorization form</a:t>
            </a:r>
            <a:endParaRPr b="1" sz="2000"/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b="1" lang="en" sz="2000"/>
              <a:t>Cover sheet</a:t>
            </a:r>
            <a:endParaRPr b="1" sz="2000"/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b="1" lang="en" sz="2000"/>
              <a:t>Introduction to RateFast Express</a:t>
            </a:r>
            <a:endParaRPr b="1" sz="2000"/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b="1" lang="en" sz="2000"/>
              <a:t>RateFast W9 form</a:t>
            </a:r>
            <a:endParaRPr b="1"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b="1" lang="en" sz="2000"/>
              <a:t>Use the </a:t>
            </a:r>
            <a:r>
              <a:rPr b="1" lang="en" sz="2000" u="sng">
                <a:solidFill>
                  <a:schemeClr val="hlink"/>
                </a:solidFill>
                <a:hlinkClick r:id="rId4"/>
              </a:rPr>
              <a:t>Price </a:t>
            </a:r>
            <a:r>
              <a:rPr b="1" lang="en" sz="2000" u="sng">
                <a:solidFill>
                  <a:schemeClr val="hlink"/>
                </a:solidFill>
                <a:hlinkClick r:id="rId5"/>
              </a:rPr>
              <a:t>Calculator</a:t>
            </a:r>
            <a:r>
              <a:rPr b="1" lang="en" sz="2000"/>
              <a:t> to determine the price of the impairment rating.</a:t>
            </a:r>
            <a:endParaRPr b="1"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b="1" lang="en" sz="2000"/>
              <a:t>Send to the adjuster for approval.</a:t>
            </a:r>
            <a:endParaRPr b="1"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</p:txBody>
      </p:sp>
      <p:cxnSp>
        <p:nvCxnSpPr>
          <p:cNvPr id="130" name="Google Shape;130;p22"/>
          <p:cNvCxnSpPr/>
          <p:nvPr/>
        </p:nvCxnSpPr>
        <p:spPr>
          <a:xfrm flipH="1" rot="10800000">
            <a:off x="351300" y="4940038"/>
            <a:ext cx="2005800" cy="96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31" name="Google Shape;131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7666" y="4778638"/>
            <a:ext cx="323399" cy="3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67115" y="4778638"/>
            <a:ext cx="323399" cy="3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76565" y="4769130"/>
            <a:ext cx="323399" cy="3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86014" y="4769130"/>
            <a:ext cx="323399" cy="3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95463" y="4769130"/>
            <a:ext cx="323399" cy="3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7675" y="1187000"/>
            <a:ext cx="2686851" cy="248335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/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3"/>
          <p:cNvSpPr txBox="1"/>
          <p:nvPr>
            <p:ph type="ctrTitle"/>
          </p:nvPr>
        </p:nvSpPr>
        <p:spPr>
          <a:xfrm>
            <a:off x="0" y="0"/>
            <a:ext cx="9144000" cy="10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lang="en" sz="3000">
                <a:solidFill>
                  <a:srgbClr val="0E80C7"/>
                </a:solidFill>
              </a:rPr>
              <a:t>Step 3. Enter Patient into RateFast</a:t>
            </a:r>
            <a:endParaRPr b="1" i="0" sz="3000" u="none" cap="none" strike="noStrike">
              <a:solidFill>
                <a:srgbClr val="0E80C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" name="Google Shape;142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8124" y="4757873"/>
            <a:ext cx="1312150" cy="36492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3"/>
          <p:cNvSpPr txBox="1"/>
          <p:nvPr/>
        </p:nvSpPr>
        <p:spPr>
          <a:xfrm>
            <a:off x="2822525" y="1084475"/>
            <a:ext cx="5346900" cy="37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eriod"/>
            </a:pPr>
            <a:r>
              <a:rPr b="1" lang="en" sz="2000">
                <a:solidFill>
                  <a:schemeClr val="dk1"/>
                </a:solidFill>
              </a:rPr>
              <a:t>Go to your </a:t>
            </a:r>
            <a:r>
              <a:rPr b="1" lang="en" sz="2000">
                <a:solidFill>
                  <a:schemeClr val="dk1"/>
                </a:solidFill>
              </a:rPr>
              <a:t>Genex </a:t>
            </a:r>
            <a:r>
              <a:rPr b="1" lang="en" sz="2000">
                <a:solidFill>
                  <a:schemeClr val="dk1"/>
                </a:solidFill>
              </a:rPr>
              <a:t>Injury Launch page</a:t>
            </a:r>
            <a:br>
              <a:rPr b="1" lang="en" sz="2000">
                <a:solidFill>
                  <a:schemeClr val="dk1"/>
                </a:solidFill>
              </a:rPr>
            </a:br>
            <a:r>
              <a:rPr b="1" lang="en" sz="2000" u="sng">
                <a:solidFill>
                  <a:schemeClr val="hlink"/>
                </a:solidFill>
                <a:hlinkClick r:id="rId4"/>
              </a:rPr>
              <a:t>https://rate-fast.com/injury/example</a:t>
            </a:r>
            <a:endParaRPr b="1"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eriod"/>
            </a:pPr>
            <a:r>
              <a:rPr b="1" lang="en" sz="2000">
                <a:solidFill>
                  <a:schemeClr val="dk1"/>
                </a:solidFill>
              </a:rPr>
              <a:t>Submit patient demographics and your contact information.</a:t>
            </a:r>
            <a:endParaRPr b="1"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eriod"/>
            </a:pPr>
            <a:r>
              <a:rPr b="1" lang="en" sz="2000">
                <a:solidFill>
                  <a:schemeClr val="dk1"/>
                </a:solidFill>
              </a:rPr>
              <a:t>Receive a confirmation email.</a:t>
            </a:r>
            <a:endParaRPr b="1" sz="2000">
              <a:solidFill>
                <a:schemeClr val="dk1"/>
              </a:solidFill>
            </a:endParaRPr>
          </a:p>
        </p:txBody>
      </p:sp>
      <p:pic>
        <p:nvPicPr>
          <p:cNvPr id="144" name="Google Shape;144;p23"/>
          <p:cNvPicPr preferRelativeResize="0"/>
          <p:nvPr/>
        </p:nvPicPr>
        <p:blipFill rotWithShape="1">
          <a:blip r:embed="rId5">
            <a:alphaModFix/>
          </a:blip>
          <a:srcRect b="18817" l="0" r="0" t="0"/>
          <a:stretch/>
        </p:blipFill>
        <p:spPr>
          <a:xfrm>
            <a:off x="395525" y="1176850"/>
            <a:ext cx="2051025" cy="3111276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/>
            </a:outerShdw>
          </a:effectLst>
        </p:spPr>
      </p:pic>
      <p:cxnSp>
        <p:nvCxnSpPr>
          <p:cNvPr id="145" name="Google Shape;145;p23"/>
          <p:cNvCxnSpPr/>
          <p:nvPr/>
        </p:nvCxnSpPr>
        <p:spPr>
          <a:xfrm flipH="1" rot="10800000">
            <a:off x="351300" y="4940038"/>
            <a:ext cx="2005800" cy="96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46" name="Google Shape;146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0295" y="4778638"/>
            <a:ext cx="323399" cy="3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65351" y="4778638"/>
            <a:ext cx="323399" cy="3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4254" y="4769130"/>
            <a:ext cx="323399" cy="3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80407" y="4769130"/>
            <a:ext cx="323399" cy="3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95463" y="4769130"/>
            <a:ext cx="323399" cy="32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/>
          <p:nvPr/>
        </p:nvSpPr>
        <p:spPr>
          <a:xfrm>
            <a:off x="676400" y="1209225"/>
            <a:ext cx="7862700" cy="37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eriod"/>
            </a:pPr>
            <a:r>
              <a:rPr b="1" lang="en" sz="2000">
                <a:solidFill>
                  <a:schemeClr val="dk1"/>
                </a:solidFill>
              </a:rPr>
              <a:t>Gather the claim documents obtained in Step 1.</a:t>
            </a:r>
            <a:endParaRPr b="1"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eriod"/>
            </a:pPr>
            <a:r>
              <a:rPr b="1" lang="en" sz="2000">
                <a:solidFill>
                  <a:schemeClr val="dk1"/>
                </a:solidFill>
              </a:rPr>
              <a:t>Include the cover page and authorization form.</a:t>
            </a:r>
            <a:endParaRPr b="1"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eriod"/>
            </a:pPr>
            <a:r>
              <a:rPr b="1" lang="en" sz="2000">
                <a:solidFill>
                  <a:schemeClr val="dk1"/>
                </a:solidFill>
              </a:rPr>
              <a:t>Send documents to RateFast via fax or email.</a:t>
            </a:r>
            <a:endParaRPr b="1" sz="2000">
              <a:solidFill>
                <a:schemeClr val="dk1"/>
              </a:solidFill>
            </a:endParaRPr>
          </a:p>
        </p:txBody>
      </p:sp>
      <p:sp>
        <p:nvSpPr>
          <p:cNvPr id="156" name="Google Shape;156;p24"/>
          <p:cNvSpPr txBox="1"/>
          <p:nvPr>
            <p:ph type="ctrTitle"/>
          </p:nvPr>
        </p:nvSpPr>
        <p:spPr>
          <a:xfrm>
            <a:off x="0" y="0"/>
            <a:ext cx="9144000" cy="10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lang="en" sz="3000">
                <a:solidFill>
                  <a:srgbClr val="0E80C7"/>
                </a:solidFill>
              </a:rPr>
              <a:t>Step 4. Securely Deliver Documents to RateFast</a:t>
            </a:r>
            <a:endParaRPr b="1" i="0" sz="3000" u="none" cap="none" strike="noStrike">
              <a:solidFill>
                <a:srgbClr val="0E80C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7" name="Google Shape;157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06024" y="3604936"/>
            <a:ext cx="1312150" cy="3649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/>
            </a:outerShdw>
          </a:effectLst>
        </p:spPr>
      </p:pic>
      <p:cxnSp>
        <p:nvCxnSpPr>
          <p:cNvPr id="158" name="Google Shape;158;p24"/>
          <p:cNvCxnSpPr/>
          <p:nvPr/>
        </p:nvCxnSpPr>
        <p:spPr>
          <a:xfrm>
            <a:off x="2824150" y="3787400"/>
            <a:ext cx="3050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59" name="Google Shape;159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7750" y="3584913"/>
            <a:ext cx="1404950" cy="4049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/>
            </a:outerShdw>
          </a:effectLst>
        </p:spPr>
      </p:pic>
      <p:pic>
        <p:nvPicPr>
          <p:cNvPr id="160" name="Google Shape;160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25248" y="3165900"/>
            <a:ext cx="880675" cy="114267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/>
            </a:outerShdw>
          </a:effectLst>
        </p:spPr>
      </p:pic>
      <p:pic>
        <p:nvPicPr>
          <p:cNvPr id="161" name="Google Shape;161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8124" y="4757873"/>
            <a:ext cx="1312150" cy="3649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2" name="Google Shape;162;p24"/>
          <p:cNvCxnSpPr/>
          <p:nvPr/>
        </p:nvCxnSpPr>
        <p:spPr>
          <a:xfrm flipH="1" rot="10800000">
            <a:off x="351300" y="4940038"/>
            <a:ext cx="2005800" cy="96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63" name="Google Shape;163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8507" y="4778638"/>
            <a:ext cx="323399" cy="3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89600" y="4778638"/>
            <a:ext cx="323399" cy="3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0826" y="4769130"/>
            <a:ext cx="323399" cy="3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93998" y="4769130"/>
            <a:ext cx="323399" cy="3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95463" y="4769130"/>
            <a:ext cx="323399" cy="3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93145" y="4778638"/>
            <a:ext cx="323399" cy="3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6188" y="4778638"/>
            <a:ext cx="323399" cy="32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5"/>
          <p:cNvSpPr txBox="1"/>
          <p:nvPr>
            <p:ph type="ctrTitle"/>
          </p:nvPr>
        </p:nvSpPr>
        <p:spPr>
          <a:xfrm>
            <a:off x="0" y="0"/>
            <a:ext cx="9144000" cy="10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lang="en" sz="3000">
                <a:solidFill>
                  <a:srgbClr val="0E80C7"/>
                </a:solidFill>
              </a:rPr>
              <a:t>Step 5. Download The Completed PR-4 Report</a:t>
            </a:r>
            <a:endParaRPr b="1" i="0" sz="3000" u="none" cap="none" strike="noStrike">
              <a:solidFill>
                <a:srgbClr val="0E80C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5" name="Google Shape;175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8124" y="4757873"/>
            <a:ext cx="1312150" cy="364925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5"/>
          <p:cNvSpPr txBox="1"/>
          <p:nvPr/>
        </p:nvSpPr>
        <p:spPr>
          <a:xfrm>
            <a:off x="3078950" y="1216375"/>
            <a:ext cx="5958000" cy="37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eriod"/>
            </a:pPr>
            <a:r>
              <a:rPr b="1" lang="en" sz="2000">
                <a:solidFill>
                  <a:schemeClr val="dk1"/>
                </a:solidFill>
              </a:rPr>
              <a:t>In 3 to 5 business days, you will receive an email notification that the impairment report is complete.</a:t>
            </a:r>
            <a:endParaRPr b="1"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eriod"/>
            </a:pPr>
            <a:r>
              <a:rPr b="1" lang="en" sz="2000">
                <a:solidFill>
                  <a:schemeClr val="dk1"/>
                </a:solidFill>
              </a:rPr>
              <a:t>Login to RateFast.</a:t>
            </a:r>
            <a:endParaRPr b="1"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eriod"/>
            </a:pPr>
            <a:r>
              <a:rPr b="1" lang="en" sz="2000">
                <a:solidFill>
                  <a:schemeClr val="dk1"/>
                </a:solidFill>
              </a:rPr>
              <a:t>Download the report.</a:t>
            </a:r>
            <a:endParaRPr b="1"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eriod"/>
            </a:pPr>
            <a:r>
              <a:rPr b="1" lang="en" sz="2000">
                <a:solidFill>
                  <a:schemeClr val="dk1"/>
                </a:solidFill>
              </a:rPr>
              <a:t>Send to the physician for review and signature.</a:t>
            </a:r>
            <a:endParaRPr b="1" sz="2000">
              <a:solidFill>
                <a:schemeClr val="dk1"/>
              </a:solidFill>
            </a:endParaRPr>
          </a:p>
        </p:txBody>
      </p:sp>
      <p:pic>
        <p:nvPicPr>
          <p:cNvPr id="177" name="Google Shape;177;p25"/>
          <p:cNvPicPr preferRelativeResize="0"/>
          <p:nvPr/>
        </p:nvPicPr>
        <p:blipFill rotWithShape="1">
          <a:blip r:embed="rId4">
            <a:alphaModFix/>
          </a:blip>
          <a:srcRect b="0" l="23665" r="23675" t="0"/>
          <a:stretch/>
        </p:blipFill>
        <p:spPr>
          <a:xfrm>
            <a:off x="264325" y="1385875"/>
            <a:ext cx="2543174" cy="2907499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cxnSp>
        <p:nvCxnSpPr>
          <p:cNvPr id="178" name="Google Shape;178;p25"/>
          <p:cNvCxnSpPr/>
          <p:nvPr/>
        </p:nvCxnSpPr>
        <p:spPr>
          <a:xfrm flipH="1" rot="10800000">
            <a:off x="351300" y="4940038"/>
            <a:ext cx="2005800" cy="96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79" name="Google Shape;179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7104" y="4778638"/>
            <a:ext cx="323399" cy="3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95475" y="4769113"/>
            <a:ext cx="323399" cy="3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29894" y="4769130"/>
            <a:ext cx="323399" cy="3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12685" y="4769130"/>
            <a:ext cx="323399" cy="3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8113" y="4769130"/>
            <a:ext cx="323399" cy="32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6"/>
          <p:cNvSpPr txBox="1"/>
          <p:nvPr>
            <p:ph type="ctrTitle"/>
          </p:nvPr>
        </p:nvSpPr>
        <p:spPr>
          <a:xfrm>
            <a:off x="0" y="0"/>
            <a:ext cx="9144000" cy="10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lang="en" sz="3000">
                <a:solidFill>
                  <a:srgbClr val="0E80C7"/>
                </a:solidFill>
              </a:rPr>
              <a:t>Support</a:t>
            </a:r>
            <a:endParaRPr b="1" i="0" sz="3000" u="none" cap="none" strike="noStrike">
              <a:solidFill>
                <a:srgbClr val="0E80C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9" name="Google Shape;189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8124" y="4757873"/>
            <a:ext cx="1312150" cy="364925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26"/>
          <p:cNvSpPr txBox="1"/>
          <p:nvPr/>
        </p:nvSpPr>
        <p:spPr>
          <a:xfrm>
            <a:off x="1804350" y="1045275"/>
            <a:ext cx="5535300" cy="390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Monday to Friday, 8am to 6pm (Pacific Time)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Chris Hall - Product Support</a:t>
            </a:r>
            <a:endParaRPr b="1" sz="2400"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(707) 484-5778    •    </a:t>
            </a:r>
            <a:r>
              <a:rPr lang="en" sz="2000" u="sng">
                <a:solidFill>
                  <a:schemeClr val="hlink"/>
                </a:solidFill>
                <a:hlinkClick r:id="rId4"/>
              </a:rPr>
              <a:t>c.hall@rate-fast.com</a:t>
            </a:r>
            <a:endParaRPr sz="2000"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>
                <a:solidFill>
                  <a:schemeClr val="dk1"/>
                </a:solidFill>
              </a:rPr>
              <a:t>General Support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    (707) 304-7150    •    </a:t>
            </a:r>
            <a:r>
              <a:rPr lang="en" sz="2000" u="sng">
                <a:solidFill>
                  <a:schemeClr val="accent5"/>
                </a:solidFill>
                <a:hlinkClick r:id="rId5"/>
              </a:rPr>
              <a:t>express@rate-fast.com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>
                <a:solidFill>
                  <a:schemeClr val="dk1"/>
                </a:solidFill>
              </a:rPr>
              <a:t>Resource Page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u="sng">
                <a:solidFill>
                  <a:schemeClr val="hlink"/>
                </a:solidFill>
                <a:hlinkClick r:id="rId6"/>
              </a:rPr>
              <a:t>www.genexratefast.com</a:t>
            </a:r>
            <a:r>
              <a:rPr lang="en" sz="2000">
                <a:solidFill>
                  <a:schemeClr val="dk1"/>
                </a:solidFill>
              </a:rPr>
              <a:t> </a:t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7"/>
          <p:cNvSpPr txBox="1"/>
          <p:nvPr>
            <p:ph type="ctrTitle"/>
          </p:nvPr>
        </p:nvSpPr>
        <p:spPr>
          <a:xfrm>
            <a:off x="0" y="924600"/>
            <a:ext cx="9144000" cy="3294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>
                <a:solidFill>
                  <a:srgbClr val="0E80C7"/>
                </a:solidFill>
              </a:rPr>
              <a:t>Questions?</a:t>
            </a:r>
            <a:endParaRPr b="1" sz="4000">
              <a:solidFill>
                <a:srgbClr val="0E80C7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1" sz="4000">
              <a:solidFill>
                <a:srgbClr val="0E80C7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1" sz="1600">
              <a:solidFill>
                <a:srgbClr val="0E80C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0" y="0"/>
            <a:ext cx="9144000" cy="10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lang="en" sz="3000">
                <a:solidFill>
                  <a:srgbClr val="0E80C7"/>
                </a:solidFill>
              </a:rPr>
              <a:t>What is RateFast Express?</a:t>
            </a:r>
            <a:endParaRPr b="1" i="0" sz="3000" u="none" cap="none" strike="noStrike">
              <a:solidFill>
                <a:srgbClr val="0E80C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8124" y="4757873"/>
            <a:ext cx="1312150" cy="36492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676400" y="1209225"/>
            <a:ext cx="7938600" cy="37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RateFast Express is an impairment rating tool used to quickly prepare accurate impairment rating reports for the doctor to review and sign.</a:t>
            </a:r>
            <a:endParaRPr b="1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ctrTitle"/>
          </p:nvPr>
        </p:nvSpPr>
        <p:spPr>
          <a:xfrm>
            <a:off x="0" y="0"/>
            <a:ext cx="9144000" cy="10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lang="en" sz="3000">
                <a:solidFill>
                  <a:srgbClr val="0E80C7"/>
                </a:solidFill>
              </a:rPr>
              <a:t>How Does RateFast Express Help Your Doctors?</a:t>
            </a:r>
            <a:endParaRPr b="1" i="0" sz="3000" u="none" cap="none" strike="noStrike">
              <a:solidFill>
                <a:srgbClr val="0E80C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8124" y="4757873"/>
            <a:ext cx="1312150" cy="36492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676400" y="1209225"/>
            <a:ext cx="7938600" cy="37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Simplifies the impairment rating process.</a:t>
            </a:r>
            <a:endParaRPr b="1" sz="2000"/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>
                <a:solidFill>
                  <a:schemeClr val="dk1"/>
                </a:solidFill>
              </a:rPr>
              <a:t>Maintain compliance with state regulations.</a:t>
            </a:r>
            <a:endParaRPr b="1"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b="1" lang="en" sz="2000">
                <a:solidFill>
                  <a:schemeClr val="dk1"/>
                </a:solidFill>
              </a:rPr>
              <a:t>Revenue opportunity for the provider.</a:t>
            </a:r>
            <a:endParaRPr b="1"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b="1" lang="en" sz="2000">
                <a:solidFill>
                  <a:schemeClr val="dk1"/>
                </a:solidFill>
              </a:rPr>
              <a:t>Creates reports based on the doctor’s own findings:</a:t>
            </a:r>
            <a:endParaRPr b="1" sz="2000">
              <a:solidFill>
                <a:schemeClr val="dk1"/>
              </a:solidFill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b="1" lang="en" sz="2000">
                <a:solidFill>
                  <a:schemeClr val="dk1"/>
                </a:solidFill>
              </a:rPr>
              <a:t>Patient history</a:t>
            </a:r>
            <a:endParaRPr b="1" sz="2000">
              <a:solidFill>
                <a:schemeClr val="dk1"/>
              </a:solidFill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b="1" lang="en" sz="2000">
                <a:solidFill>
                  <a:schemeClr val="dk1"/>
                </a:solidFill>
              </a:rPr>
              <a:t>Exam</a:t>
            </a:r>
            <a:endParaRPr b="1" sz="2000">
              <a:solidFill>
                <a:schemeClr val="dk1"/>
              </a:solidFill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b="1" lang="en" sz="2000">
                <a:solidFill>
                  <a:schemeClr val="dk1"/>
                </a:solidFill>
              </a:rPr>
              <a:t>Medical opinions</a:t>
            </a:r>
            <a:endParaRPr b="1"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ctrTitle"/>
          </p:nvPr>
        </p:nvSpPr>
        <p:spPr>
          <a:xfrm>
            <a:off x="0" y="0"/>
            <a:ext cx="9144000" cy="10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lang="en" sz="3000">
                <a:solidFill>
                  <a:srgbClr val="0E80C7"/>
                </a:solidFill>
              </a:rPr>
              <a:t>How do I Authorize RateFast Express?</a:t>
            </a:r>
            <a:endParaRPr b="1" i="0" sz="3000" u="none" cap="none" strike="noStrike">
              <a:solidFill>
                <a:srgbClr val="0E80C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8124" y="4757873"/>
            <a:ext cx="1312150" cy="3649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888750" y="1209125"/>
            <a:ext cx="7366500" cy="37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/>
              <a:t>Notify the insurance adjuster that:</a:t>
            </a:r>
            <a:endParaRPr b="1"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The injury has reached MMI.</a:t>
            </a:r>
            <a:endParaRPr b="1"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The doctor has elected to use RateFast Express.</a:t>
            </a:r>
            <a:endParaRPr b="1"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RateFast Express minimizes claim costs.</a:t>
            </a:r>
            <a:endParaRPr b="1"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Request authorization for the RateFast Express service using the RateFast Express cover sheet.</a:t>
            </a:r>
            <a:endParaRPr b="1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ctrTitle"/>
          </p:nvPr>
        </p:nvSpPr>
        <p:spPr>
          <a:xfrm>
            <a:off x="0" y="0"/>
            <a:ext cx="9144000" cy="10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lang="en" sz="3000">
                <a:solidFill>
                  <a:srgbClr val="0E80C7"/>
                </a:solidFill>
              </a:rPr>
              <a:t>What Makes RateFast Express Competitive?</a:t>
            </a:r>
            <a:endParaRPr b="1" i="0" sz="3000" u="none" cap="none" strike="noStrike">
              <a:solidFill>
                <a:srgbClr val="0E80C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" name="Google Shape;84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8124" y="4757873"/>
            <a:ext cx="1312150" cy="36492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7"/>
          <p:cNvSpPr txBox="1"/>
          <p:nvPr/>
        </p:nvSpPr>
        <p:spPr>
          <a:xfrm>
            <a:off x="676400" y="1209225"/>
            <a:ext cx="7938600" cy="19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b="1" lang="en" sz="2000">
                <a:solidFill>
                  <a:schemeClr val="dk1"/>
                </a:solidFill>
              </a:rPr>
              <a:t>Reporting costs savings reduced by 40%.</a:t>
            </a:r>
            <a:endParaRPr b="1" sz="2000">
              <a:solidFill>
                <a:schemeClr val="dk1"/>
              </a:solidFill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b="1" lang="en" sz="2000">
                <a:solidFill>
                  <a:schemeClr val="dk1"/>
                </a:solidFill>
              </a:rPr>
              <a:t>Report delivery 12 times faster.</a:t>
            </a:r>
            <a:endParaRPr b="1" sz="2000">
              <a:solidFill>
                <a:schemeClr val="dk1"/>
              </a:solidFill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b="1" lang="en" sz="2000">
                <a:solidFill>
                  <a:schemeClr val="dk1"/>
                </a:solidFill>
              </a:rPr>
              <a:t>$12,600 saved in settlement costs.</a:t>
            </a:r>
            <a:endParaRPr b="1" sz="2000">
              <a:solidFill>
                <a:schemeClr val="dk1"/>
              </a:solidFill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b="1" lang="en" sz="2000">
                <a:solidFill>
                  <a:schemeClr val="dk1"/>
                </a:solidFill>
              </a:rPr>
              <a:t>Minimized risk of </a:t>
            </a:r>
            <a:r>
              <a:rPr b="1" lang="en" sz="2000">
                <a:solidFill>
                  <a:schemeClr val="dk1"/>
                </a:solidFill>
              </a:rPr>
              <a:t>litigation</a:t>
            </a:r>
            <a:r>
              <a:rPr b="1" lang="en" sz="2000">
                <a:solidFill>
                  <a:schemeClr val="dk1"/>
                </a:solidFill>
              </a:rPr>
              <a:t>.</a:t>
            </a:r>
            <a:endParaRPr b="1"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ctrTitle"/>
          </p:nvPr>
        </p:nvSpPr>
        <p:spPr>
          <a:xfrm>
            <a:off x="0" y="0"/>
            <a:ext cx="9144000" cy="10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lang="en" sz="3000">
                <a:solidFill>
                  <a:srgbClr val="0E80C7"/>
                </a:solidFill>
              </a:rPr>
              <a:t>When is My Case Ready for RateFast Express?</a:t>
            </a:r>
            <a:endParaRPr b="1" i="0" sz="3000" u="none" cap="none" strike="noStrike">
              <a:solidFill>
                <a:srgbClr val="0E80C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8124" y="4757873"/>
            <a:ext cx="1312150" cy="36492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8"/>
          <p:cNvSpPr txBox="1"/>
          <p:nvPr/>
        </p:nvSpPr>
        <p:spPr>
          <a:xfrm>
            <a:off x="370950" y="1209225"/>
            <a:ext cx="8244000" cy="37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The Rule of 6 Months.</a:t>
            </a:r>
            <a:endParaRPr b="1" sz="2000"/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When all treatments have been performed and no further recovery is expected, the claim has likely reached </a:t>
            </a:r>
            <a:r>
              <a:rPr b="1" lang="en" sz="2000">
                <a:solidFill>
                  <a:schemeClr val="dk1"/>
                </a:solidFill>
              </a:rPr>
              <a:t>MMI</a:t>
            </a:r>
            <a:r>
              <a:rPr b="1" lang="en" sz="2000"/>
              <a:t> and is ready for impairment rating.</a:t>
            </a:r>
            <a:endParaRPr b="1" sz="2000"/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You can easily determine MMI using the RateFast MMI Calculator: </a:t>
            </a:r>
            <a:r>
              <a:rPr b="1" lang="en" sz="2000" u="sng">
                <a:solidFill>
                  <a:schemeClr val="hlink"/>
                </a:solidFill>
                <a:hlinkClick r:id="rId4"/>
              </a:rPr>
              <a:t>http://www.ratefastmmi.com</a:t>
            </a:r>
            <a:endParaRPr b="1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ctrTitle"/>
          </p:nvPr>
        </p:nvSpPr>
        <p:spPr>
          <a:xfrm>
            <a:off x="0" y="1360025"/>
            <a:ext cx="91440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lang="en" sz="4800">
                <a:solidFill>
                  <a:srgbClr val="0E80C7"/>
                </a:solidFill>
              </a:rPr>
              <a:t>How to Submit a Case to RateFast Express</a:t>
            </a:r>
            <a:endParaRPr b="1" i="0" sz="4800" u="none" cap="none" strike="noStrike">
              <a:solidFill>
                <a:srgbClr val="0E80C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8124" y="4757873"/>
            <a:ext cx="1312150" cy="36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ctrTitle"/>
          </p:nvPr>
        </p:nvSpPr>
        <p:spPr>
          <a:xfrm>
            <a:off x="3433250" y="1188725"/>
            <a:ext cx="5460300" cy="37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" sz="1800">
                <a:solidFill>
                  <a:srgbClr val="000000"/>
                </a:solidFill>
              </a:rPr>
              <a:t>Go to </a:t>
            </a:r>
            <a:r>
              <a:rPr b="1" lang="en" sz="1800" u="sng">
                <a:solidFill>
                  <a:schemeClr val="accent5"/>
                </a:solidFill>
                <a:hlinkClick r:id="rId3"/>
              </a:rPr>
              <a:t>www.genexratefast.com</a:t>
            </a:r>
            <a:r>
              <a:rPr b="1" lang="en" sz="1800">
                <a:solidFill>
                  <a:srgbClr val="000000"/>
                </a:solidFill>
              </a:rPr>
              <a:t> for all RateFast Express resources and instructions.</a:t>
            </a:r>
            <a:endParaRPr b="1" sz="1800">
              <a:solidFill>
                <a:srgbClr val="000000"/>
              </a:solidFill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" sz="1800">
                <a:solidFill>
                  <a:srgbClr val="000000"/>
                </a:solidFill>
              </a:rPr>
              <a:t>The link to RateFast Express can be found under Resources in Unity.</a:t>
            </a:r>
            <a:endParaRPr b="1" sz="1800">
              <a:solidFill>
                <a:srgbClr val="000000"/>
              </a:solidFill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" sz="1800">
                <a:solidFill>
                  <a:srgbClr val="000000"/>
                </a:solidFill>
              </a:rPr>
              <a:t>The entire RateFast Express workflow usually takes less than 15 minutes.</a:t>
            </a:r>
            <a:endParaRPr b="1" sz="1800">
              <a:solidFill>
                <a:srgbClr val="000000"/>
              </a:solidFill>
            </a:endParaRPr>
          </a:p>
        </p:txBody>
      </p:sp>
      <p:sp>
        <p:nvSpPr>
          <p:cNvPr id="104" name="Google Shape;104;p20"/>
          <p:cNvSpPr txBox="1"/>
          <p:nvPr>
            <p:ph type="ctrTitle"/>
          </p:nvPr>
        </p:nvSpPr>
        <p:spPr>
          <a:xfrm>
            <a:off x="0" y="0"/>
            <a:ext cx="9144000" cy="10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lang="en" sz="3000">
                <a:solidFill>
                  <a:srgbClr val="0E80C7"/>
                </a:solidFill>
              </a:rPr>
              <a:t>RateFast Express Workflow</a:t>
            </a:r>
            <a:endParaRPr b="1" i="0" sz="3000" u="none" cap="none" strike="noStrike">
              <a:solidFill>
                <a:srgbClr val="0E80C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5" name="Google Shape;105;p20"/>
          <p:cNvPicPr preferRelativeResize="0"/>
          <p:nvPr/>
        </p:nvPicPr>
        <p:blipFill rotWithShape="1">
          <a:blip r:embed="rId4">
            <a:alphaModFix/>
          </a:blip>
          <a:srcRect b="-2469" l="0" r="52816" t="0"/>
          <a:stretch/>
        </p:blipFill>
        <p:spPr>
          <a:xfrm>
            <a:off x="368650" y="1003500"/>
            <a:ext cx="3064601" cy="409575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/>
            </a:outerShdw>
          </a:effectLst>
        </p:spPr>
      </p:pic>
      <p:sp>
        <p:nvSpPr>
          <p:cNvPr id="106" name="Google Shape;106;p20"/>
          <p:cNvSpPr/>
          <p:nvPr/>
        </p:nvSpPr>
        <p:spPr>
          <a:xfrm>
            <a:off x="1371600" y="4654200"/>
            <a:ext cx="1605000" cy="1605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cxnSp>
        <p:nvCxnSpPr>
          <p:cNvPr id="107" name="Google Shape;107;p20"/>
          <p:cNvCxnSpPr/>
          <p:nvPr/>
        </p:nvCxnSpPr>
        <p:spPr>
          <a:xfrm>
            <a:off x="679350" y="3243425"/>
            <a:ext cx="765300" cy="13230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ctrTitle"/>
          </p:nvPr>
        </p:nvSpPr>
        <p:spPr>
          <a:xfrm>
            <a:off x="0" y="0"/>
            <a:ext cx="9144000" cy="10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lang="en" sz="3000">
                <a:solidFill>
                  <a:srgbClr val="0E80C7"/>
                </a:solidFill>
              </a:rPr>
              <a:t>Step 1. Gather Documentation</a:t>
            </a:r>
            <a:endParaRPr b="1" i="0" sz="3000" u="none" cap="none" strike="noStrike">
              <a:solidFill>
                <a:srgbClr val="0E80C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8124" y="4757873"/>
            <a:ext cx="1312150" cy="36492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1"/>
          <p:cNvSpPr txBox="1"/>
          <p:nvPr/>
        </p:nvSpPr>
        <p:spPr>
          <a:xfrm>
            <a:off x="3021825" y="1055125"/>
            <a:ext cx="6030000" cy="37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After the doctor agrees to use RateFast Express, gather medical records for each body part that is ready for a rating:</a:t>
            </a:r>
            <a:endParaRPr b="1"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The doctor’s first report.</a:t>
            </a:r>
            <a:endParaRPr b="1"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The most recent visit note.</a:t>
            </a:r>
            <a:endParaRPr b="1"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Any reports on surgery or consult visits.</a:t>
            </a:r>
            <a:endParaRPr b="1"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Most recent imaging and testing reports.</a:t>
            </a:r>
            <a:r>
              <a:rPr b="1" lang="en" sz="2000"/>
              <a:t> </a:t>
            </a:r>
            <a:endParaRPr b="1"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Typically no more than 15 pages of records.</a:t>
            </a:r>
            <a:endParaRPr b="1" sz="2000"/>
          </a:p>
        </p:txBody>
      </p:sp>
      <p:grpSp>
        <p:nvGrpSpPr>
          <p:cNvPr id="115" name="Google Shape;115;p21"/>
          <p:cNvGrpSpPr/>
          <p:nvPr/>
        </p:nvGrpSpPr>
        <p:grpSpPr>
          <a:xfrm>
            <a:off x="189600" y="4769130"/>
            <a:ext cx="2329262" cy="332907"/>
            <a:chOff x="189600" y="4769130"/>
            <a:chExt cx="2329262" cy="332907"/>
          </a:xfrm>
        </p:grpSpPr>
        <p:cxnSp>
          <p:nvCxnSpPr>
            <p:cNvPr id="116" name="Google Shape;116;p21"/>
            <p:cNvCxnSpPr/>
            <p:nvPr/>
          </p:nvCxnSpPr>
          <p:spPr>
            <a:xfrm flipH="1" rot="10800000">
              <a:off x="351300" y="4940038"/>
              <a:ext cx="2005800" cy="960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pic>
          <p:nvPicPr>
            <p:cNvPr id="117" name="Google Shape;117;p2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91066" y="4778638"/>
              <a:ext cx="323399" cy="323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8" name="Google Shape;118;p21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89600" y="4778638"/>
              <a:ext cx="323399" cy="323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" name="Google Shape;119;p2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192532" y="4769130"/>
              <a:ext cx="323399" cy="323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2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693998" y="4769130"/>
              <a:ext cx="323399" cy="323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1" name="Google Shape;121;p2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195463" y="4769130"/>
              <a:ext cx="323399" cy="3234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22" name="Google Shape;122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9600" y="1284325"/>
            <a:ext cx="2717025" cy="181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4F30975A61B44ABD5D3C31F0814020" ma:contentTypeVersion="7" ma:contentTypeDescription="Create a new document." ma:contentTypeScope="" ma:versionID="8e2de19b2d75633cb2ff44009f981447">
  <xsd:schema xmlns:xsd="http://www.w3.org/2001/XMLSchema" xmlns:xs="http://www.w3.org/2001/XMLSchema" xmlns:p="http://schemas.microsoft.com/office/2006/metadata/properties" xmlns:ns2="295cf0a4-2f37-4ba2-b10c-562e1172d97f" targetNamespace="http://schemas.microsoft.com/office/2006/metadata/properties" ma:root="true" ma:fieldsID="34a6b161c7ae84672738bb788ad3971d" ns2:_="">
    <xsd:import namespace="295cf0a4-2f37-4ba2-b10c-562e1172d9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5cf0a4-2f37-4ba2-b10c-562e1172d9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C44474-CFE6-4624-A20B-BBF7C5642B2B}"/>
</file>

<file path=customXml/itemProps2.xml><?xml version="1.0" encoding="utf-8"?>
<ds:datastoreItem xmlns:ds="http://schemas.openxmlformats.org/officeDocument/2006/customXml" ds:itemID="{0540EC4A-B0FB-441E-973C-857F7A1716A3}"/>
</file>

<file path=customXml/itemProps3.xml><?xml version="1.0" encoding="utf-8"?>
<ds:datastoreItem xmlns:ds="http://schemas.openxmlformats.org/officeDocument/2006/customXml" ds:itemID="{19FF1AD8-8281-4F1B-AE05-3BB68594C246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0x010100A34F30975A61B44ABD5D3C31F0814020</vt:lpwstr>
  </property>
</Properties>
</file>